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4" r:id="rId4"/>
    <p:sldId id="265" r:id="rId5"/>
    <p:sldId id="260" r:id="rId6"/>
    <p:sldId id="261" r:id="rId7"/>
    <p:sldId id="262" r:id="rId8"/>
    <p:sldId id="266" r:id="rId9"/>
    <p:sldId id="263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1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chealborgman:Downloads:Snow%20storm%20analy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chealborgman:Downloads:Snow%20storm%20analy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chealborgman:Downloads:Snow%20storm%20analy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700" dirty="0">
                <a:latin typeface="Ostrich Sans"/>
              </a:rPr>
              <a:t>Twitter.com/</a:t>
            </a:r>
            <a:r>
              <a:rPr lang="en-US" sz="1700" dirty="0" err="1">
                <a:latin typeface="Ostrich Sans"/>
              </a:rPr>
              <a:t>XpressGa</a:t>
            </a:r>
            <a:r>
              <a:rPr lang="en-US" sz="1700" dirty="0">
                <a:latin typeface="Ostrich Sans"/>
              </a:rPr>
              <a:t> Followers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Twitter.com/XpressGa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36111111111111"/>
                  <c:y val="-0.00462962962962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"/>
                  <c:y val="-0.0046296296296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Sheet2!$B$7:$C$7</c:f>
              <c:strCache>
                <c:ptCount val="2"/>
                <c:pt idx="0">
                  <c:v>Post-storm</c:v>
                </c:pt>
                <c:pt idx="1">
                  <c:v>Pre-storm</c:v>
                </c:pt>
              </c:strCache>
            </c:strRef>
          </c:cat>
          <c:val>
            <c:numRef>
              <c:f>Sheet2!$B$8:$C$8</c:f>
              <c:numCache>
                <c:formatCode>General</c:formatCode>
                <c:ptCount val="2"/>
                <c:pt idx="0">
                  <c:v>2049.0</c:v>
                </c:pt>
                <c:pt idx="1">
                  <c:v>1643.0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609064"/>
        <c:axId val="2122744776"/>
      </c:barChart>
      <c:catAx>
        <c:axId val="212260906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crossAx val="2122744776"/>
        <c:crosses val="autoZero"/>
        <c:auto val="1"/>
        <c:lblAlgn val="ctr"/>
        <c:lblOffset val="100"/>
        <c:noMultiLvlLbl val="0"/>
      </c:catAx>
      <c:valAx>
        <c:axId val="2122744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22609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  <a:alpha val="50000"/>
      </a:schemeClr>
    </a:solidFill>
    <a:ln>
      <a:noFill/>
    </a:ln>
  </c:spPr>
  <c:txPr>
    <a:bodyPr/>
    <a:lstStyle/>
    <a:p>
      <a:pPr>
        <a:defRPr sz="1400" cap="none">
          <a:solidFill>
            <a:schemeClr val="tx2"/>
          </a:solidFill>
          <a:latin typeface="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700" dirty="0" err="1">
                <a:latin typeface="Ostrich Sans"/>
              </a:rPr>
              <a:t>Mailchimp</a:t>
            </a:r>
            <a:r>
              <a:rPr lang="en-US" sz="1700" dirty="0">
                <a:latin typeface="Ostrich Sans"/>
              </a:rPr>
              <a:t> Subscribers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1990376202975"/>
          <c:y val="0.18592556138816"/>
          <c:w val="0.74245406824147"/>
          <c:h val="0.763148512685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Mailchimp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44444444444444"/>
                  <c:y val="-0.00462962962962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222222222222"/>
                  <c:y val="0.00462962962962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Sheet2!$B$1:$C$1</c:f>
              <c:strCache>
                <c:ptCount val="2"/>
                <c:pt idx="0">
                  <c:v>Post-storm</c:v>
                </c:pt>
                <c:pt idx="1">
                  <c:v>Pre-storm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3905.0</c:v>
                </c:pt>
                <c:pt idx="1">
                  <c:v>3124.0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655832"/>
        <c:axId val="-2131652584"/>
      </c:barChart>
      <c:catAx>
        <c:axId val="-213165583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crossAx val="-2131652584"/>
        <c:crosses val="autoZero"/>
        <c:auto val="1"/>
        <c:lblAlgn val="ctr"/>
        <c:lblOffset val="100"/>
        <c:noMultiLvlLbl val="0"/>
      </c:catAx>
      <c:valAx>
        <c:axId val="-2131652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31655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  <a:alpha val="50000"/>
      </a:schemeClr>
    </a:solidFill>
    <a:ln>
      <a:noFill/>
    </a:ln>
  </c:spPr>
  <c:txPr>
    <a:bodyPr/>
    <a:lstStyle/>
    <a:p>
      <a:pPr>
        <a:defRPr sz="1400" cap="none">
          <a:solidFill>
            <a:schemeClr val="tx2"/>
          </a:solidFill>
          <a:latin typeface="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700" dirty="0">
                <a:latin typeface="Ostrich Sans"/>
              </a:rPr>
              <a:t>XpressGa.com Visitors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XpressGa.com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8333333333333"/>
                  <c:y val="-8.487556272013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055555555555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Sheet2!$B$4:$C$4</c:f>
              <c:strCache>
                <c:ptCount val="2"/>
                <c:pt idx="0">
                  <c:v>Post-storm</c:v>
                </c:pt>
                <c:pt idx="1">
                  <c:v>Pre-storm</c:v>
                </c:pt>
              </c:strCache>
            </c:strRef>
          </c:cat>
          <c:val>
            <c:numRef>
              <c:f>Sheet2!$B$5:$C$5</c:f>
              <c:numCache>
                <c:formatCode>General</c:formatCode>
                <c:ptCount val="2"/>
                <c:pt idx="0">
                  <c:v>16843.0</c:v>
                </c:pt>
                <c:pt idx="1">
                  <c:v>6499.0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623320"/>
        <c:axId val="-2131620072"/>
      </c:barChart>
      <c:catAx>
        <c:axId val="-213162332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crossAx val="-2131620072"/>
        <c:crosses val="autoZero"/>
        <c:auto val="1"/>
        <c:lblAlgn val="ctr"/>
        <c:lblOffset val="100"/>
        <c:noMultiLvlLbl val="0"/>
      </c:catAx>
      <c:valAx>
        <c:axId val="-2131620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31623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  <a:alpha val="50000"/>
      </a:schemeClr>
    </a:solidFill>
    <a:ln>
      <a:noFill/>
    </a:ln>
  </c:spPr>
  <c:txPr>
    <a:bodyPr/>
    <a:lstStyle/>
    <a:p>
      <a:pPr>
        <a:defRPr sz="1400" cap="none">
          <a:solidFill>
            <a:schemeClr val="tx2"/>
          </a:solidFill>
          <a:latin typeface="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A60A-9BE8-47A2-8A27-C8465981C7D8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E901-5D09-4566-8609-B4F7D88EB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791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strich Sans"/>
              </a:rPr>
              <a:t>Racheal Borgman, Communications Specialist</a:t>
            </a:r>
            <a:r>
              <a:rPr lang="en-US" sz="1900" noProof="0" dirty="0" smtClean="0">
                <a:solidFill>
                  <a:schemeClr val="tx2"/>
                </a:solidFill>
                <a:latin typeface="Ostrich Sans"/>
              </a:rPr>
              <a:t> | </a:t>
            </a:r>
            <a:r>
              <a:rPr lang="en-US" sz="1900" dirty="0" err="1" smtClean="0">
                <a:solidFill>
                  <a:schemeClr val="tx2"/>
                </a:solidFill>
                <a:latin typeface="Ostrich Sans"/>
              </a:rPr>
              <a:t>RBorgman@grta.org</a:t>
            </a:r>
            <a:r>
              <a:rPr lang="en-US" sz="1900" dirty="0" smtClean="0">
                <a:solidFill>
                  <a:schemeClr val="tx2"/>
                </a:solidFill>
                <a:latin typeface="Ostrich Sans"/>
              </a:rPr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124200"/>
            <a:ext cx="9144000" cy="16002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strich Sans"/>
                <a:cs typeface="Arial" pitchFamily="34" charset="0"/>
              </a:rPr>
              <a:t>AFTER</a:t>
            </a:r>
            <a:r>
              <a:rPr kumimoji="0" lang="en-US" sz="48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strich Sans"/>
                <a:cs typeface="Arial" pitchFamily="34" charset="0"/>
              </a:rPr>
              <a:t> THE STORM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i="1" dirty="0" smtClean="0">
                <a:solidFill>
                  <a:schemeClr val="tx2"/>
                </a:solidFill>
                <a:latin typeface="Georgia" pitchFamily="18" charset="0"/>
              </a:rPr>
              <a:t>Changing the Conversation, Maintaining Engagement</a:t>
            </a:r>
          </a:p>
        </p:txBody>
      </p:sp>
      <p:pic>
        <p:nvPicPr>
          <p:cNvPr id="9" name="Picture 8" descr="Xpress Anniversary 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762000"/>
            <a:ext cx="6017903" cy="1728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8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lum bright="-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5943600"/>
            <a:ext cx="922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trich Sans"/>
                <a:cs typeface="Arial" pitchFamily="34" charset="0"/>
              </a:rPr>
              <a:t>COMMUNICATION CHALLENGES</a:t>
            </a:r>
            <a:endParaRPr lang="en-US" sz="3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trich Sans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1066800"/>
            <a:ext cx="9296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Rapidly changing service capabilities</a:t>
            </a:r>
            <a:br>
              <a:rPr lang="en-US" sz="2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26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Riders unused to seeking service communications</a:t>
            </a:r>
            <a:br>
              <a:rPr lang="en-US" sz="2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26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Limited time and information</a:t>
            </a:r>
            <a:endParaRPr lang="en-US" sz="2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ow storm on Peachtree Center.jpg"/>
          <p:cNvPicPr>
            <a:picLocks noChangeAspect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64314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Ostrich Sans"/>
                <a:cs typeface="Arial" pitchFamily="34" charset="0"/>
              </a:rPr>
              <a:t>A NEW AUDIENCE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Ostrich Sans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57200" y="3657600"/>
          <a:ext cx="5384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" y="1828800"/>
          <a:ext cx="61722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57200" y="152400"/>
          <a:ext cx="68580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05400" y="4114800"/>
            <a:ext cx="2209800" cy="86177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  <a:latin typeface="Optima"/>
              </a:rPr>
              <a:t>+ 24%</a:t>
            </a:r>
            <a:endParaRPr lang="en-US" sz="5000" b="1" dirty="0">
              <a:solidFill>
                <a:srgbClr val="008000"/>
              </a:solidFill>
              <a:latin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2057400"/>
            <a:ext cx="2209800" cy="86177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  <a:latin typeface="Optima"/>
              </a:rPr>
              <a:t>+ 25%</a:t>
            </a:r>
            <a:endParaRPr lang="en-US" sz="5000" b="1" dirty="0">
              <a:solidFill>
                <a:srgbClr val="008000"/>
              </a:solidFill>
              <a:latin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57426"/>
            <a:ext cx="2514600" cy="86177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  <a:latin typeface="Optima"/>
              </a:rPr>
              <a:t>+ 259%</a:t>
            </a:r>
            <a:endParaRPr lang="en-US" sz="5000" b="1" dirty="0">
              <a:solidFill>
                <a:srgbClr val="008000"/>
              </a:solidFill>
              <a:latin typeface="Opti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ow on stairs.jpg"/>
          <p:cNvPicPr>
            <a:picLocks noChangeAspect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00"/>
            <a:ext cx="9144000" cy="746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64314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Ostrich Sans"/>
                <a:cs typeface="Arial" pitchFamily="34" charset="0"/>
              </a:rPr>
              <a:t>PRIORITIES FOR NEW ENGAGEMENT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Ostrich Sans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Georgia" pitchFamily="18" charset="0"/>
              </a:rPr>
              <a:t>Encourage proactive information-seeking</a:t>
            </a:r>
            <a:endParaRPr lang="en-US" sz="3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0580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Georgia" pitchFamily="18" charset="0"/>
              </a:rPr>
              <a:t>Develop a sustainable community</a:t>
            </a:r>
            <a:endParaRPr lang="en-US" sz="3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storm blog post screen 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086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905000"/>
            <a:ext cx="31242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eorgia" pitchFamily="18" charset="0"/>
              </a:rPr>
              <a:t>Solution #1:</a:t>
            </a:r>
          </a:p>
          <a:p>
            <a:r>
              <a:rPr lang="en-US" sz="2800" dirty="0" smtClean="0">
                <a:latin typeface="Georgia" pitchFamily="18" charset="0"/>
              </a:rPr>
              <a:t>Invite gratitude and cultivate a positive focus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276600"/>
            <a:ext cx="3733800" cy="228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1981200"/>
            <a:ext cx="3886200" cy="533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storm blog post comment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8509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905000"/>
            <a:ext cx="3886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…while providing a safe space for riders to share experiences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storm blog post response to 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6825267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905000"/>
            <a:ext cx="3886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…and allowing us to respond.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429000"/>
            <a:ext cx="4114800" cy="228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ow on stairs.jpg"/>
          <p:cNvPicPr>
            <a:picLocks noChangeAspect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00"/>
            <a:ext cx="9144000" cy="746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64314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Ostrich Sans"/>
                <a:cs typeface="Arial" pitchFamily="34" charset="0"/>
              </a:rPr>
              <a:t>LESSONS LEARNED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Ostrich Sans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Georgia" pitchFamily="18" charset="0"/>
              </a:rPr>
              <a:t>Give them more, faster.</a:t>
            </a:r>
            <a:endParaRPr lang="en-US" sz="3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30580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Georgia" pitchFamily="18" charset="0"/>
              </a:rPr>
              <a:t>Give them more right away.</a:t>
            </a:r>
            <a:endParaRPr lang="en-US" sz="34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830580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Georgia" pitchFamily="18" charset="0"/>
              </a:rPr>
              <a:t>Give them more, more frequently.</a:t>
            </a:r>
            <a:endParaRPr lang="en-US" sz="3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791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strich Sans"/>
              </a:rPr>
              <a:t>Racheal Borgman, Communications Specialist</a:t>
            </a:r>
            <a:r>
              <a:rPr lang="en-US" sz="1900" noProof="0" dirty="0" smtClean="0">
                <a:solidFill>
                  <a:schemeClr val="tx2"/>
                </a:solidFill>
                <a:latin typeface="Ostrich Sans"/>
              </a:rPr>
              <a:t> | </a:t>
            </a:r>
            <a:r>
              <a:rPr lang="en-US" sz="1900" dirty="0" err="1" smtClean="0">
                <a:solidFill>
                  <a:schemeClr val="tx2"/>
                </a:solidFill>
                <a:latin typeface="Ostrich Sans"/>
              </a:rPr>
              <a:t>RBorgman@grta.org</a:t>
            </a:r>
            <a:r>
              <a:rPr lang="en-US" sz="1900" dirty="0" smtClean="0">
                <a:solidFill>
                  <a:schemeClr val="tx2"/>
                </a:solidFill>
                <a:latin typeface="Ostrich Sans"/>
              </a:rPr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124200"/>
            <a:ext cx="9144000" cy="2286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strich Sans"/>
              </a:rPr>
              <a:t>XpressGa.com</a:t>
            </a:r>
            <a:r>
              <a:rPr lang="en-US" sz="4000" dirty="0" smtClean="0">
                <a:solidFill>
                  <a:schemeClr val="tx2"/>
                </a:solidFill>
                <a:latin typeface="Ostrich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noProof="0" dirty="0" err="1" smtClean="0">
                <a:solidFill>
                  <a:schemeClr val="tx2"/>
                </a:solidFill>
                <a:latin typeface="Ostrich Sans"/>
              </a:rPr>
              <a:t>blog.XpressGa.com</a:t>
            </a:r>
            <a:endParaRPr kumimoji="0" lang="en-US" sz="400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strich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 smtClean="0">
                <a:solidFill>
                  <a:schemeClr val="tx2"/>
                </a:solidFill>
                <a:latin typeface="Ostrich Sans"/>
              </a:rPr>
              <a:t>Twitter.com/XpressGa</a:t>
            </a:r>
            <a:endParaRPr lang="en-US" sz="4000" dirty="0" smtClean="0">
              <a:solidFill>
                <a:schemeClr val="tx2"/>
              </a:solidFill>
              <a:latin typeface="Ostrich Sans"/>
            </a:endParaRPr>
          </a:p>
        </p:txBody>
      </p:sp>
      <p:pic>
        <p:nvPicPr>
          <p:cNvPr id="7" name="Picture 6" descr="Xpress Anniversary 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762000"/>
            <a:ext cx="6017903" cy="17282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128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RBorgman</dc:creator>
  <cp:lastModifiedBy>Lisa Janak Newman</cp:lastModifiedBy>
  <cp:revision>57</cp:revision>
  <dcterms:created xsi:type="dcterms:W3CDTF">2014-07-30T10:28:13Z</dcterms:created>
  <dcterms:modified xsi:type="dcterms:W3CDTF">2014-08-04T18:10:06Z</dcterms:modified>
</cp:coreProperties>
</file>