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3" r:id="rId3"/>
    <p:sldId id="330" r:id="rId4"/>
    <p:sldId id="308" r:id="rId5"/>
    <p:sldId id="303" r:id="rId6"/>
    <p:sldId id="282" r:id="rId7"/>
    <p:sldId id="327" r:id="rId8"/>
    <p:sldId id="322" r:id="rId9"/>
    <p:sldId id="328" r:id="rId10"/>
    <p:sldId id="309" r:id="rId11"/>
    <p:sldId id="332" r:id="rId12"/>
    <p:sldId id="313" r:id="rId13"/>
    <p:sldId id="307" r:id="rId14"/>
    <p:sldId id="331" r:id="rId15"/>
    <p:sldId id="312" r:id="rId16"/>
    <p:sldId id="333" r:id="rId17"/>
    <p:sldId id="293" r:id="rId18"/>
    <p:sldId id="304" r:id="rId19"/>
    <p:sldId id="306" r:id="rId20"/>
    <p:sldId id="292" r:id="rId21"/>
    <p:sldId id="27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50021"/>
    <a:srgbClr val="E0C398"/>
    <a:srgbClr val="000058"/>
    <a:srgbClr val="B19FFF"/>
    <a:srgbClr val="B5ADF1"/>
    <a:srgbClr val="ABA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9" d="100"/>
          <a:sy n="139" d="100"/>
        </p:scale>
        <p:origin x="-7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F86C3A-19BE-4543-B09A-9C33D73EC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95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D52708-D786-6C4E-A927-4B6242C3840C}" type="datetime1">
              <a:rPr lang="en-US"/>
              <a:pPr>
                <a:defRPr/>
              </a:pPr>
              <a:t>8/4/14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D1D1E7-2FEE-104C-8A72-A6592F1FA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91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fld id="{1C68F694-EB97-3B47-9AB8-0AA59C20F2B2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D1D1E7-2FEE-104C-8A72-A6592F1FA7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87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fld id="{6FE2DFE0-C361-2E4A-8856-7588ABAC62BE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5BEFB-C8AC-034E-BB13-560B298E2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8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21233-1B5A-D042-A541-0B80B0446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3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600200"/>
            <a:ext cx="2286000" cy="3306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705600" cy="3306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0BC16-9F86-EF4B-966B-538695B6F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600200"/>
            <a:ext cx="9144000" cy="330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598C1-486A-5246-8328-032F34F49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8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B8172-C025-7042-9341-F896C47E4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53F1-207D-C647-BD85-EC98F6A5B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0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667000"/>
            <a:ext cx="4038600" cy="223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667000"/>
            <a:ext cx="4038600" cy="223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E94B9-F2FF-8E43-BE84-6D121752B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1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D6B86-0366-4542-89F8-D3D2C1CAE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5FCAF-FCE9-1F48-933A-89A0606AA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5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9E0EA-6523-6945-A234-7A9243214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5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6042D-731E-9D43-A221-AF20E0BF5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4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4F4E6-FD05-6F4D-AE0E-D813B7218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9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6002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667000"/>
            <a:ext cx="82296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FD0F23-B8DF-2742-A5E7-D0D41DD3A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00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228600" y="65532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 smtClean="0">
                <a:solidFill>
                  <a:schemeClr val="bg1"/>
                </a:solidFill>
                <a:latin typeface="GillSans" charset="0"/>
              </a:rPr>
              <a:t>www.gema.ga.gov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467600" y="65532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 smtClean="0">
                <a:solidFill>
                  <a:schemeClr val="bg1"/>
                </a:solidFill>
                <a:latin typeface="GillSans" charset="0"/>
              </a:rPr>
              <a:t>www.ready.ga.gov</a:t>
            </a:r>
          </a:p>
        </p:txBody>
      </p:sp>
      <p:pic>
        <p:nvPicPr>
          <p:cNvPr id="1034" name="Picture 10" descr="banner1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Narrow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Narrow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Narrow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Narrow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Narrow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Narrow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Narrow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Narrow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ReadyGA" TargetMode="External"/><Relationship Id="rId4" Type="http://schemas.openxmlformats.org/officeDocument/2006/relationships/hyperlink" Target="http://www.flickr.com/photos/georgiaema" TargetMode="External"/><Relationship Id="rId5" Type="http://schemas.openxmlformats.org/officeDocument/2006/relationships/image" Target="../media/image7.jpeg"/><Relationship Id="rId6" Type="http://schemas.openxmlformats.org/officeDocument/2006/relationships/image" Target="../media/image3.jpe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00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0" y="6491288"/>
            <a:ext cx="2667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pic>
        <p:nvPicPr>
          <p:cNvPr id="16387" name="Picture 4" descr="GEMA-OHS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914400"/>
            <a:ext cx="10112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28600" y="2741613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58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Social Media in Crisis Communications</a:t>
            </a:r>
            <a:endParaRPr lang="en-US" sz="2800" b="1" dirty="0">
              <a:solidFill>
                <a:srgbClr val="000058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>
            <a:off x="381000" y="3367088"/>
            <a:ext cx="8478838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2590800" y="1219200"/>
            <a:ext cx="5105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A50021"/>
                </a:solidFill>
              </a:rPr>
              <a:t>Georgia Emergency Management Agency                         Office of Homeland Security</a:t>
            </a:r>
          </a:p>
        </p:txBody>
      </p:sp>
      <p:grpSp>
        <p:nvGrpSpPr>
          <p:cNvPr id="16391" name="Group 9"/>
          <p:cNvGrpSpPr>
            <a:grpSpLocks/>
          </p:cNvGrpSpPr>
          <p:nvPr/>
        </p:nvGrpSpPr>
        <p:grpSpPr bwMode="auto">
          <a:xfrm>
            <a:off x="76200" y="914400"/>
            <a:ext cx="2819400" cy="1098550"/>
            <a:chOff x="48" y="576"/>
            <a:chExt cx="1776" cy="692"/>
          </a:xfrm>
        </p:grpSpPr>
        <p:sp>
          <p:nvSpPr>
            <p:cNvPr id="16395" name="Text Box 10"/>
            <p:cNvSpPr txBox="1">
              <a:spLocks noChangeArrowheads="1"/>
            </p:cNvSpPr>
            <p:nvPr/>
          </p:nvSpPr>
          <p:spPr bwMode="auto">
            <a:xfrm>
              <a:off x="48" y="576"/>
              <a:ext cx="432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600" b="1">
                  <a:solidFill>
                    <a:srgbClr val="A50021"/>
                  </a:solidFill>
                  <a:latin typeface="Palatino" charset="0"/>
                </a:rPr>
                <a:t>G</a:t>
              </a:r>
            </a:p>
          </p:txBody>
        </p:sp>
        <p:sp>
          <p:nvSpPr>
            <p:cNvPr id="16396" name="Text Box 11"/>
            <p:cNvSpPr txBox="1">
              <a:spLocks noChangeArrowheads="1"/>
            </p:cNvSpPr>
            <p:nvPr/>
          </p:nvSpPr>
          <p:spPr bwMode="auto">
            <a:xfrm>
              <a:off x="432" y="576"/>
              <a:ext cx="432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600" b="1">
                  <a:solidFill>
                    <a:srgbClr val="A50021"/>
                  </a:solidFill>
                  <a:latin typeface="Palatino" charset="0"/>
                </a:rPr>
                <a:t>E</a:t>
              </a:r>
            </a:p>
          </p:txBody>
        </p:sp>
        <p:sp>
          <p:nvSpPr>
            <p:cNvPr id="16397" name="Text Box 12"/>
            <p:cNvSpPr txBox="1">
              <a:spLocks noChangeArrowheads="1"/>
            </p:cNvSpPr>
            <p:nvPr/>
          </p:nvSpPr>
          <p:spPr bwMode="auto">
            <a:xfrm>
              <a:off x="768" y="576"/>
              <a:ext cx="576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600" b="1">
                  <a:solidFill>
                    <a:srgbClr val="A50021"/>
                  </a:solidFill>
                  <a:latin typeface="Palatino" charset="0"/>
                </a:rPr>
                <a:t>M</a:t>
              </a:r>
            </a:p>
          </p:txBody>
        </p:sp>
        <p:sp>
          <p:nvSpPr>
            <p:cNvPr id="16398" name="Text Box 13"/>
            <p:cNvSpPr txBox="1">
              <a:spLocks noChangeArrowheads="1"/>
            </p:cNvSpPr>
            <p:nvPr/>
          </p:nvSpPr>
          <p:spPr bwMode="auto">
            <a:xfrm>
              <a:off x="1248" y="576"/>
              <a:ext cx="576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600" b="1">
                  <a:solidFill>
                    <a:srgbClr val="A50021"/>
                  </a:solidFill>
                  <a:latin typeface="Palatino" charset="0"/>
                </a:rPr>
                <a:t>A</a:t>
              </a:r>
            </a:p>
          </p:txBody>
        </p:sp>
      </p:grpSp>
      <p:pic>
        <p:nvPicPr>
          <p:cNvPr id="16392" name="Picture 4" descr="Faceboo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" y="4022725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 descr="Twitter_logo_blue copy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8650" y="4046075"/>
            <a:ext cx="213995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idx="1"/>
          </p:nvPr>
        </p:nvSpPr>
        <p:spPr>
          <a:xfrm>
            <a:off x="152399" y="1251685"/>
            <a:ext cx="8748643" cy="3655278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Send preparedness information before an event</a:t>
            </a:r>
          </a:p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Official source of information during incident</a:t>
            </a: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Watch trends to shape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messaging</a:t>
            </a:r>
          </a:p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Rumor control</a:t>
            </a:r>
          </a:p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Pin important information to the top of your page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8" name="Title 1"/>
          <p:cNvSpPr txBox="1">
            <a:spLocks/>
          </p:cNvSpPr>
          <p:nvPr/>
        </p:nvSpPr>
        <p:spPr bwMode="auto">
          <a:xfrm>
            <a:off x="68263" y="20638"/>
            <a:ext cx="9144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FFFFFF"/>
                </a:solidFill>
                <a:cs typeface="Arial" charset="0"/>
              </a:rPr>
              <a:t>Role of Social Media in JIC</a:t>
            </a:r>
            <a:endParaRPr lang="en-US" sz="36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ontent Placeholder 2"/>
          <p:cNvSpPr>
            <a:spLocks noGrp="1"/>
          </p:cNvSpPr>
          <p:nvPr>
            <p:ph idx="1"/>
          </p:nvPr>
        </p:nvSpPr>
        <p:spPr>
          <a:xfrm>
            <a:off x="2819400" y="877094"/>
            <a:ext cx="5867400" cy="532527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Twitter </a:t>
            </a:r>
          </a:p>
          <a:p>
            <a:pPr lvl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@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GeorgiaEMA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sz="2800" dirty="0" smtClean="0">
                <a:latin typeface="Arial" charset="0"/>
                <a:ea typeface="ＭＳ Ｐゴシック" charset="0"/>
                <a:cs typeface="ＭＳ Ｐゴシック" charset="0"/>
              </a:rPr>
              <a:t>Facebook</a:t>
            </a:r>
            <a:endParaRPr lang="en-US" altLang="ja-JP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>
                <a:latin typeface="Arial" charset="0"/>
                <a:ea typeface="ＭＳ Ｐゴシック" charset="0"/>
                <a:hlinkClick r:id="rId3"/>
              </a:rPr>
              <a:t>www.facebook.com/ReadyGA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400" dirty="0" err="1">
                <a:latin typeface="Arial" charset="0"/>
                <a:ea typeface="ＭＳ Ｐゴシック" charset="0"/>
              </a:rPr>
              <a:t>www.facebook.com</a:t>
            </a:r>
            <a:r>
              <a:rPr lang="en-US" sz="2400" dirty="0">
                <a:latin typeface="Arial" charset="0"/>
                <a:ea typeface="ＭＳ Ｐゴシック" charset="0"/>
              </a:rPr>
              <a:t>/GEMA.OHS</a:t>
            </a:r>
          </a:p>
          <a:p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Flickr</a:t>
            </a:r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  <a:hlinkClick r:id="rId4"/>
              </a:rPr>
              <a:t>www.flickr.com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  <a:hlinkClick r:id="rId4"/>
              </a:rPr>
              <a:t>/photos/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  <a:hlinkClick r:id="rId4"/>
              </a:rPr>
              <a:t>georgiaema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sz="2800" dirty="0" smtClean="0">
                <a:latin typeface="Arial" charset="0"/>
                <a:ea typeface="ＭＳ Ｐゴシック" charset="0"/>
                <a:cs typeface="ＭＳ Ｐゴシック" charset="0"/>
              </a:rPr>
              <a:t>YouTube</a:t>
            </a:r>
            <a:endParaRPr lang="en-US" altLang="ja-JP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 err="1">
                <a:latin typeface="Arial" charset="0"/>
                <a:ea typeface="ＭＳ Ｐゴシック" charset="0"/>
              </a:rPr>
              <a:t>www.youtube.com</a:t>
            </a:r>
            <a:r>
              <a:rPr lang="en-US" sz="2400" dirty="0">
                <a:latin typeface="Arial" charset="0"/>
                <a:ea typeface="ＭＳ Ｐゴシック" charset="0"/>
              </a:rPr>
              <a:t>/</a:t>
            </a:r>
            <a:r>
              <a:rPr lang="en-US" sz="2400" dirty="0" err="1">
                <a:latin typeface="Arial" charset="0"/>
                <a:ea typeface="ＭＳ Ｐゴシック" charset="0"/>
              </a:rPr>
              <a:t>ReadyGAfromGEMA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0178" name="Picture 4" descr="twitter_logo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23098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79" name="Picture 4" descr="Facebook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4160838"/>
            <a:ext cx="198120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68263" y="20638"/>
            <a:ext cx="9144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FFFFFF"/>
                </a:solidFill>
                <a:cs typeface="Arial" charset="0"/>
              </a:rPr>
              <a:t>Social Media Channels Used by GEMA</a:t>
            </a:r>
            <a:endParaRPr lang="en-US" sz="36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152400" y="1589732"/>
            <a:ext cx="8229600" cy="3317232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Everyone is a reporter, including your staff</a:t>
            </a:r>
          </a:p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Check platforms where you don’t have an official presence </a:t>
            </a:r>
          </a:p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Make sure they know policies regarding who can speak on behalf of your agency applies to social media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err="1">
                <a:latin typeface="Arial Narrow" charset="0"/>
                <a:ea typeface="ＭＳ Ｐゴシック" charset="0"/>
              </a:rPr>
              <a:t>Reddit</a:t>
            </a:r>
            <a:r>
              <a:rPr lang="en-US" dirty="0">
                <a:latin typeface="Arial Narrow" charset="0"/>
                <a:ea typeface="ＭＳ Ｐゴシック" charset="0"/>
              </a:rPr>
              <a:t> AMA</a:t>
            </a:r>
          </a:p>
        </p:txBody>
      </p:sp>
      <p:sp>
        <p:nvSpPr>
          <p:cNvPr id="22530" name="Title 1"/>
          <p:cNvSpPr txBox="1">
            <a:spLocks/>
          </p:cNvSpPr>
          <p:nvPr/>
        </p:nvSpPr>
        <p:spPr bwMode="auto">
          <a:xfrm>
            <a:off x="20638" y="254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chemeClr val="bg1"/>
                </a:solidFill>
                <a:cs typeface="Arial" charset="0"/>
              </a:rPr>
              <a:t>Remember …</a:t>
            </a:r>
            <a:endParaRPr lang="en-US" sz="36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 txBox="1">
            <a:spLocks/>
          </p:cNvSpPr>
          <p:nvPr/>
        </p:nvSpPr>
        <p:spPr bwMode="auto">
          <a:xfrm>
            <a:off x="20638" y="5715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FFFFFF"/>
                </a:solidFill>
                <a:cs typeface="Arial" charset="0"/>
              </a:rPr>
              <a:t>Pew Research Study</a:t>
            </a:r>
            <a:endParaRPr lang="en-US" sz="3600" dirty="0">
              <a:solidFill>
                <a:schemeClr val="tx2"/>
              </a:solidFill>
              <a:latin typeface="Arial Narrow" charset="0"/>
            </a:endParaRPr>
          </a:p>
        </p:txBody>
      </p:sp>
      <p:pic>
        <p:nvPicPr>
          <p:cNvPr id="4" name="Picture 3" descr="news consump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694" y="999018"/>
            <a:ext cx="3418021" cy="5040132"/>
          </a:xfrm>
          <a:prstGeom prst="rect">
            <a:avLst/>
          </a:prstGeom>
        </p:spPr>
      </p:pic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3892425" y="849683"/>
            <a:ext cx="5162488" cy="5189467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Arial Narrow" charset="0"/>
                <a:ea typeface="ＭＳ Ｐゴシック" charset="0"/>
                <a:cs typeface="ＭＳ Ｐゴシック" charset="0"/>
              </a:rPr>
              <a:t>Where Did You Get Your News Yesterday Study</a:t>
            </a:r>
          </a:p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TV is declining but still king: </a:t>
            </a:r>
            <a:b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Most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people still get info from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TV 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19% got news from a social networking site</a:t>
            </a:r>
          </a:p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For adults younger than 30 …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34% watched TV news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33% saw news on a social networking site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13% read a newspaper in print or digitally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cialMediaNews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00" y="889000"/>
            <a:ext cx="8128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764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 txBox="1">
            <a:spLocks/>
          </p:cNvSpPr>
          <p:nvPr/>
        </p:nvSpPr>
        <p:spPr bwMode="auto">
          <a:xfrm>
            <a:off x="57150" y="53975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3600" dirty="0">
                <a:solidFill>
                  <a:srgbClr val="FFFFFF"/>
                </a:solidFill>
                <a:cs typeface="Arial" charset="0"/>
              </a:rPr>
              <a:t>Social Media Just One Tool</a:t>
            </a:r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>
          <a:xfrm>
            <a:off x="3976688" y="1233412"/>
            <a:ext cx="4469458" cy="3894213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Have to reach whole community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Real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-time maps AND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pdfs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Considerations for vulnerable populations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</a:rPr>
              <a:t>Interpreters</a:t>
            </a: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Consider power outages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</a:rPr>
              <a:t>Mobile websites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</a:rPr>
              <a:t>Radio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5059" name="Picture 6" descr="Interpreter 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7516" y="1473200"/>
            <a:ext cx="3105150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2667000"/>
            <a:ext cx="8518753" cy="2239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Which winter storm was worse?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8964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0" y="41275"/>
            <a:ext cx="9144000" cy="685800"/>
          </a:xfrm>
        </p:spPr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Perception is Everything</a:t>
            </a:r>
            <a:endParaRPr lang="en-US" sz="3600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52400" y="1114640"/>
            <a:ext cx="8229600" cy="3792324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February Winter Storm by the Numbers</a:t>
            </a:r>
          </a:p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Five fatalities</a:t>
            </a:r>
          </a:p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1 million customers lost power</a:t>
            </a:r>
          </a:p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70,000 acres of trees impacted: Chainsaw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strike teams from Georgia Forestry Commission, the Department of Natural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Resources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and the Georgia Department of Corrections completed over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1,200 missions</a:t>
            </a:r>
          </a:p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GEMA coordinated nearly 300 resource requests</a:t>
            </a:r>
          </a:p>
          <a:p>
            <a:pPr marL="0" indent="0">
              <a:buNone/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44450"/>
            <a:ext cx="822960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9pPr>
          </a:lstStyle>
          <a:p>
            <a:pPr>
              <a:defRPr/>
            </a:pPr>
            <a:r>
              <a:rPr lang="en-US" sz="3600" dirty="0" smtClean="0">
                <a:solidFill>
                  <a:schemeClr val="accent3"/>
                </a:solidFill>
                <a:latin typeface="Arial Bold"/>
                <a:ea typeface="ＭＳ Ｐゴシック" charset="-128"/>
                <a:cs typeface="Arial Bold"/>
              </a:rPr>
              <a:t>Perception is Everything</a:t>
            </a:r>
            <a:endParaRPr lang="en-US" sz="3600" dirty="0">
              <a:solidFill>
                <a:schemeClr val="accent3"/>
              </a:solidFill>
              <a:latin typeface="Arial Bold"/>
              <a:ea typeface="ＭＳ Ｐゴシック" charset="-128"/>
              <a:cs typeface="Arial Bold"/>
            </a:endParaRPr>
          </a:p>
        </p:txBody>
      </p:sp>
      <p:pic>
        <p:nvPicPr>
          <p:cNvPr id="7" name="Picture 6" descr="Screen Shot 2014-07-25 at 11.16.4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1129" y="1892300"/>
            <a:ext cx="5219700" cy="3060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02559" y="5564059"/>
            <a:ext cx="4029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2014 Ready Georgia survey</a:t>
            </a:r>
            <a:endParaRPr lang="en-US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3975" y="17463"/>
            <a:ext cx="909002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9pPr>
          </a:lstStyle>
          <a:p>
            <a:pPr>
              <a:defRPr/>
            </a:pPr>
            <a:r>
              <a:rPr lang="en-US" sz="3600" dirty="0" smtClean="0">
                <a:solidFill>
                  <a:schemeClr val="accent3"/>
                </a:solidFill>
                <a:latin typeface="Arial Bold"/>
                <a:ea typeface="ＭＳ Ｐゴシック" charset="-128"/>
                <a:cs typeface="Arial Bold"/>
              </a:rPr>
              <a:t>Lessons Learned</a:t>
            </a:r>
            <a:endParaRPr lang="en-US" sz="3600" dirty="0">
              <a:solidFill>
                <a:schemeClr val="accent3"/>
              </a:solidFill>
              <a:latin typeface="Arial Bold"/>
              <a:ea typeface="ＭＳ Ｐゴシック" charset="-128"/>
              <a:cs typeface="Arial 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3252" y="941057"/>
            <a:ext cx="84335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/>
              <a:t>Preparedness tweets with specific tips sent every hour 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Twitter Alert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Winter storm warning sent to cell phones; </a:t>
            </a:r>
            <a:br>
              <a:rPr lang="en-US" sz="2600" dirty="0" smtClean="0"/>
            </a:br>
            <a:r>
              <a:rPr lang="en-US" sz="2600" dirty="0" smtClean="0"/>
              <a:t>special message went out on Ready Georgia app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GIS map with shelter locations, warming centers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Digital billboards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Website redesign underway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Winter Weather Awareness Week is Dec. 8-14, will have an exercise component</a:t>
            </a:r>
          </a:p>
          <a:p>
            <a:endParaRPr lang="en-US" sz="2800" dirty="0" smtClean="0"/>
          </a:p>
          <a:p>
            <a:endParaRPr lang="en-US" dirty="0"/>
          </a:p>
        </p:txBody>
      </p:sp>
      <p:pic>
        <p:nvPicPr>
          <p:cNvPr id="5" name="Picture 4" descr="Screen Shot 2014-03-10 at 3.24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643" y="5000299"/>
            <a:ext cx="74295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81899" y="1514649"/>
            <a:ext cx="8229600" cy="3392313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5400" dirty="0" smtClean="0">
                <a:latin typeface="Arial-BoldMT"/>
                <a:ea typeface="ＭＳ Ｐゴシック" charset="0"/>
                <a:cs typeface="Arial-BoldMT"/>
              </a:rPr>
              <a:t>THANK YOU</a:t>
            </a:r>
          </a:p>
          <a:p>
            <a:pPr marL="0" indent="0" algn="ctr">
              <a:buNone/>
              <a:defRPr/>
            </a:pPr>
            <a:r>
              <a:rPr lang="en-US" sz="5400" dirty="0" smtClean="0">
                <a:latin typeface="Arial-BoldMT"/>
                <a:ea typeface="ＭＳ Ｐゴシック" charset="0"/>
                <a:cs typeface="Arial-BoldMT"/>
              </a:rPr>
              <a:t>to all who </a:t>
            </a:r>
            <a:r>
              <a:rPr lang="en-US" sz="5400" smtClean="0">
                <a:latin typeface="Arial-BoldMT"/>
                <a:ea typeface="ＭＳ Ｐゴシック" charset="0"/>
                <a:cs typeface="Arial-BoldMT"/>
              </a:rPr>
              <a:t>supported GEMA </a:t>
            </a:r>
            <a:r>
              <a:rPr lang="en-US" sz="5400" dirty="0" smtClean="0">
                <a:latin typeface="Arial-BoldMT"/>
                <a:ea typeface="ＭＳ Ｐゴシック" charset="0"/>
                <a:cs typeface="Arial-BoldMT"/>
              </a:rPr>
              <a:t>Public Affairs</a:t>
            </a:r>
          </a:p>
          <a:p>
            <a:pPr marL="0" indent="0" algn="ctr">
              <a:buNone/>
              <a:defRPr/>
            </a:pPr>
            <a:r>
              <a:rPr lang="en-US" sz="5400" dirty="0" smtClean="0">
                <a:latin typeface="Arial-BoldMT"/>
                <a:ea typeface="ＭＳ Ｐゴシック" charset="0"/>
                <a:cs typeface="Arial-BoldMT"/>
              </a:rPr>
              <a:t> last winter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5" descr="QR Code Andro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TextBox 6"/>
          <p:cNvSpPr txBox="1">
            <a:spLocks noChangeArrowheads="1"/>
          </p:cNvSpPr>
          <p:nvPr/>
        </p:nvSpPr>
        <p:spPr bwMode="auto">
          <a:xfrm>
            <a:off x="838200" y="16764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200"/>
              <a:t>Android QR Code</a:t>
            </a:r>
          </a:p>
        </p:txBody>
      </p:sp>
      <p:pic>
        <p:nvPicPr>
          <p:cNvPr id="52229" name="Picture 7" descr="QR Code iTun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TextBox 8"/>
          <p:cNvSpPr txBox="1">
            <a:spLocks noChangeArrowheads="1"/>
          </p:cNvSpPr>
          <p:nvPr/>
        </p:nvSpPr>
        <p:spPr bwMode="auto">
          <a:xfrm>
            <a:off x="990600" y="3657600"/>
            <a:ext cx="144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200"/>
              <a:t>iPhone QR Code</a:t>
            </a:r>
          </a:p>
        </p:txBody>
      </p:sp>
      <p:pic>
        <p:nvPicPr>
          <p:cNvPr id="3" name="Picture 2" descr="Ready-App-Infographic-upgrad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3492" y="696011"/>
            <a:ext cx="4871511" cy="571873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395538" y="2133600"/>
            <a:ext cx="638968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rPr>
              <a:t>Lisa Janak Newman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rPr>
              <a:t>(404) 635-7019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2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rPr>
              <a:t>lisa.janak@gema.ga.gov</a:t>
            </a:r>
            <a:endParaRPr lang="en-US" sz="32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 Narrow" charset="0"/>
            </a:endParaRPr>
          </a:p>
        </p:txBody>
      </p:sp>
      <p:pic>
        <p:nvPicPr>
          <p:cNvPr id="53250" name="Picture 3" descr="GEMA-OHS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2484438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0" y="41275"/>
            <a:ext cx="9144000" cy="6858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What is GEMA?</a:t>
            </a:r>
            <a:endParaRPr lang="en-US" sz="3600" dirty="0">
              <a:solidFill>
                <a:schemeClr val="bg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52400" y="1259245"/>
            <a:ext cx="8229600" cy="3647718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GEMA coordinates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state activities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that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help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save lives, protect property and reduce suffering of Georgia residents and communities impacted by disasters through a variety of disaster preparedness, response, recovery and mitigation initiatives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>
              <a:defRPr/>
            </a:pPr>
            <a:r>
              <a:rPr lang="en-US" dirty="0" smtClean="0">
                <a:latin typeface="Arial Narrow" charset="0"/>
                <a:ea typeface="ＭＳ Ｐゴシック" charset="0"/>
              </a:rPr>
              <a:t>State Communications Center open 24/7</a:t>
            </a:r>
            <a:endParaRPr lang="en-US" dirty="0" smtClean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77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2"/>
          <p:cNvSpPr>
            <a:spLocks noGrp="1"/>
          </p:cNvSpPr>
          <p:nvPr>
            <p:ph idx="1"/>
          </p:nvPr>
        </p:nvSpPr>
        <p:spPr>
          <a:xfrm>
            <a:off x="152400" y="1162762"/>
            <a:ext cx="8229600" cy="3744201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Contains specific Emergency Support Functions</a:t>
            </a:r>
          </a:p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Each ESF has a primary state agency responsible for developing standard operating procedures in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coordination with other supporting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agencies</a:t>
            </a:r>
          </a:p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Governor’s Office and GEMA are the primary agencies for ESF-15</a:t>
            </a:r>
          </a:p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Crisis communications plan is our road map</a:t>
            </a:r>
          </a:p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There are approximately 28 support agencies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</a:rPr>
              <a:t>Support includes subject-matter experts, PIOs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2" name="Title 1"/>
          <p:cNvSpPr txBox="1">
            <a:spLocks/>
          </p:cNvSpPr>
          <p:nvPr/>
        </p:nvSpPr>
        <p:spPr bwMode="auto">
          <a:xfrm>
            <a:off x="44450" y="41275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FFFFFF"/>
                </a:solidFill>
                <a:cs typeface="Arial" charset="0"/>
              </a:rPr>
              <a:t>Georgia Emergency Operations Plan</a:t>
            </a:r>
            <a:endParaRPr lang="en-US" sz="3600" dirty="0">
              <a:solidFill>
                <a:schemeClr val="tx2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2"/>
          <p:cNvSpPr>
            <a:spLocks noGrp="1"/>
          </p:cNvSpPr>
          <p:nvPr>
            <p:ph idx="1"/>
          </p:nvPr>
        </p:nvSpPr>
        <p:spPr>
          <a:xfrm>
            <a:off x="347212" y="2059135"/>
            <a:ext cx="4303596" cy="284782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Communicating the right information to the right people at the right time so they can make the right decisions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20638"/>
            <a:ext cx="888047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9pPr>
          </a:lstStyle>
          <a:p>
            <a:pPr>
              <a:defRPr/>
            </a:pPr>
            <a:r>
              <a:rPr lang="en-US" sz="3600" dirty="0" smtClean="0">
                <a:solidFill>
                  <a:schemeClr val="accent3"/>
                </a:solidFill>
                <a:latin typeface="Arial Bold"/>
                <a:ea typeface="ＭＳ Ｐゴシック" charset="-128"/>
                <a:cs typeface="Arial Bold"/>
              </a:rPr>
              <a:t>Crisis Communications</a:t>
            </a:r>
            <a:endParaRPr lang="en-US" sz="3600" dirty="0">
              <a:solidFill>
                <a:schemeClr val="accent3"/>
              </a:solidFill>
              <a:latin typeface="Arial Bold"/>
              <a:ea typeface="ＭＳ Ｐゴシック" charset="-128"/>
              <a:cs typeface="Arial Bold"/>
            </a:endParaRPr>
          </a:p>
        </p:txBody>
      </p:sp>
      <p:pic>
        <p:nvPicPr>
          <p:cNvPr id="2" name="Picture 1" descr="evacu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7221" y="2059135"/>
            <a:ext cx="3663393" cy="245038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685800"/>
          </a:xfrm>
        </p:spPr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During a Disaster or Emergency</a:t>
            </a:r>
            <a:endParaRPr lang="en-US" sz="36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399" y="1516640"/>
            <a:ext cx="4379625" cy="3974328"/>
          </a:xfrm>
        </p:spPr>
        <p:txBody>
          <a:bodyPr/>
          <a:lstStyle/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Public wants to know …</a:t>
            </a:r>
          </a:p>
          <a:p>
            <a:pPr lvl="1"/>
            <a:r>
              <a:rPr lang="en-US" sz="2600" dirty="0" smtClean="0">
                <a:latin typeface="Arial Narrow" charset="0"/>
                <a:ea typeface="ＭＳ Ｐゴシック" charset="0"/>
                <a:cs typeface="ＭＳ Ｐゴシック" charset="0"/>
              </a:rPr>
              <a:t>What </a:t>
            </a:r>
            <a:r>
              <a:rPr lang="en-US" sz="2600" dirty="0">
                <a:latin typeface="Arial Narrow" charset="0"/>
                <a:ea typeface="ＭＳ Ｐゴシック" charset="0"/>
                <a:cs typeface="ＭＳ Ｐゴシック" charset="0"/>
              </a:rPr>
              <a:t>happened?</a:t>
            </a:r>
          </a:p>
          <a:p>
            <a:pPr lvl="1"/>
            <a:r>
              <a:rPr lang="en-US" sz="2600" dirty="0" smtClean="0">
                <a:latin typeface="Arial Narrow" charset="0"/>
                <a:ea typeface="ＭＳ Ｐゴシック" charset="0"/>
                <a:cs typeface="ＭＳ Ｐゴシック" charset="0"/>
              </a:rPr>
              <a:t>Is state government responding </a:t>
            </a:r>
            <a:r>
              <a:rPr lang="en-US" sz="2600" dirty="0">
                <a:latin typeface="Arial Narrow" charset="0"/>
                <a:ea typeface="ＭＳ Ｐゴシック" charset="0"/>
                <a:cs typeface="ＭＳ Ｐゴシック" charset="0"/>
              </a:rPr>
              <a:t>appropriately?</a:t>
            </a:r>
          </a:p>
          <a:p>
            <a:pPr lvl="1"/>
            <a:r>
              <a:rPr lang="en-US" sz="2600" dirty="0">
                <a:latin typeface="Arial Narrow" charset="0"/>
                <a:ea typeface="ＭＳ Ｐゴシック" charset="0"/>
                <a:cs typeface="ＭＳ Ｐゴシック" charset="0"/>
              </a:rPr>
              <a:t>What actions do you want the public to take?</a:t>
            </a:r>
          </a:p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Social media has created greater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demand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for real-time information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 descr="press conference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2025" y="1748613"/>
            <a:ext cx="4239797" cy="3166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254559"/>
            <a:ext cx="8856822" cy="36524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ESF-15 – Joint Information System</a:t>
            </a:r>
            <a:endParaRPr lang="en-US" dirty="0">
              <a:latin typeface="+mj-lt"/>
            </a:endParaRPr>
          </a:p>
          <a:p>
            <a:pPr>
              <a:buFont typeface="Arial"/>
              <a:buChar char="•"/>
            </a:pPr>
            <a:r>
              <a:rPr lang="en-US" sz="2800" dirty="0" smtClean="0">
                <a:latin typeface="+mj-lt"/>
              </a:rPr>
              <a:t>The </a:t>
            </a:r>
            <a:r>
              <a:rPr lang="en-US" sz="2800" dirty="0">
                <a:latin typeface="+mj-lt"/>
              </a:rPr>
              <a:t>method of operating during an incident that allows multiple PIOs to coordinate information and integrate messages to avoid confusing the public </a:t>
            </a:r>
            <a:endParaRPr lang="en-US" sz="2800" dirty="0" smtClean="0">
              <a:latin typeface="+mj-lt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+mj-lt"/>
              </a:rPr>
              <a:t>Could be as simple as two PIOs talking on the phone about an incident that involves both of their agencies or many PIOs working from several locations</a:t>
            </a:r>
            <a:endParaRPr lang="en-US" sz="2400" dirty="0">
              <a:latin typeface="+mj-lt"/>
            </a:endParaRPr>
          </a:p>
          <a:p>
            <a:pPr>
              <a:buFont typeface="Arial"/>
              <a:buChar char="•"/>
            </a:pPr>
            <a:r>
              <a:rPr lang="en-US" sz="2800" dirty="0" smtClean="0">
                <a:latin typeface="+mj-lt"/>
              </a:rPr>
              <a:t>Allows </a:t>
            </a:r>
            <a:r>
              <a:rPr lang="en-US" sz="2800" dirty="0">
                <a:latin typeface="+mj-lt"/>
              </a:rPr>
              <a:t>for consistent messaging across multiple jurisdictions and/or </a:t>
            </a:r>
            <a:r>
              <a:rPr lang="en-US" sz="2800" dirty="0" smtClean="0">
                <a:latin typeface="+mj-lt"/>
              </a:rPr>
              <a:t>disciplines, volunteer </a:t>
            </a:r>
            <a:r>
              <a:rPr lang="en-US" sz="2800" dirty="0">
                <a:latin typeface="+mj-lt"/>
              </a:rPr>
              <a:t>organizations and the private </a:t>
            </a:r>
            <a:r>
              <a:rPr lang="en-US" sz="2800" dirty="0" smtClean="0">
                <a:latin typeface="+mj-lt"/>
              </a:rPr>
              <a:t>sector</a:t>
            </a: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958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9pPr>
          </a:lstStyle>
          <a:p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Coordinating Communications</a:t>
            </a:r>
            <a:endParaRPr lang="en-US" sz="3600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97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69958"/>
            <a:ext cx="8229600" cy="36370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During an emergency, GEMA may: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Call </a:t>
            </a:r>
            <a:r>
              <a:rPr lang="en-US" sz="2800" dirty="0"/>
              <a:t>upon </a:t>
            </a:r>
            <a:r>
              <a:rPr lang="en-US" sz="2800" dirty="0" smtClean="0"/>
              <a:t>ESF-15 for </a:t>
            </a:r>
            <a:r>
              <a:rPr lang="en-US" sz="2800" dirty="0"/>
              <a:t>additional external affairs support  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>
                <a:ea typeface="ＭＳ Ｐゴシック" charset="0"/>
              </a:rPr>
              <a:t>Work </a:t>
            </a:r>
            <a:r>
              <a:rPr lang="en-US" sz="2800" dirty="0">
                <a:ea typeface="ＭＳ Ｐゴシック" charset="0"/>
              </a:rPr>
              <a:t>with local, state and federal officials to establish a Joint Information Center (JIC), a central location to facilitate the flow of news releases, press conferences, fact sheets, and other </a:t>
            </a:r>
            <a:r>
              <a:rPr lang="en-US" sz="2800" dirty="0" smtClean="0">
                <a:ea typeface="ＭＳ Ｐゴシック" charset="0"/>
              </a:rPr>
              <a:t>information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ea typeface="ＭＳ Ｐゴシック" charset="0"/>
              </a:rPr>
              <a:t>One</a:t>
            </a:r>
            <a:r>
              <a:rPr lang="en-US" sz="2400" dirty="0">
                <a:ea typeface="ＭＳ Ｐゴシック" charset="0"/>
              </a:rPr>
              <a:t>-stop shopping for the </a:t>
            </a:r>
            <a:r>
              <a:rPr lang="en-US" sz="2400" dirty="0" smtClean="0">
                <a:ea typeface="ＭＳ Ｐゴシック" charset="0"/>
              </a:rPr>
              <a:t>media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ea typeface="ＭＳ Ｐゴシック" charset="0"/>
              </a:rPr>
              <a:t>Reduces </a:t>
            </a:r>
            <a:r>
              <a:rPr lang="en-US" sz="2400" dirty="0">
                <a:ea typeface="ＭＳ Ｐゴシック" charset="0"/>
              </a:rPr>
              <a:t>misinformation, gives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one voice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altLang="ja-JP" sz="2400" dirty="0">
                <a:ea typeface="ＭＳ Ｐゴシック" charset="0"/>
              </a:rPr>
              <a:t> for the </a:t>
            </a:r>
            <a:r>
              <a:rPr lang="en-US" altLang="ja-JP" sz="2400" dirty="0" smtClean="0">
                <a:ea typeface="ＭＳ Ｐゴシック" charset="0"/>
              </a:rPr>
              <a:t>event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Agencies </a:t>
            </a:r>
            <a:r>
              <a:rPr lang="en-US" sz="2400" dirty="0"/>
              <a:t>do NOT lose their individual identities or responsibility for their own programs or policies</a:t>
            </a:r>
          </a:p>
          <a:p>
            <a:pPr lvl="2"/>
            <a:endParaRPr lang="en-US" altLang="ja-JP" dirty="0">
              <a:latin typeface="Arial Narrow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640" y="28536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FFFFFF"/>
                </a:solidFill>
                <a:cs typeface="Arial" charset="0"/>
              </a:rPr>
              <a:t>ESF-15 – JIS Coordination</a:t>
            </a:r>
            <a:endParaRPr lang="en-US" sz="36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85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8879"/>
            <a:ext cx="7826042" cy="3832264"/>
          </a:xfrm>
        </p:spPr>
        <p:txBody>
          <a:bodyPr/>
          <a:lstStyle/>
          <a:p>
            <a:r>
              <a:rPr lang="en-US" sz="2800" dirty="0" smtClean="0"/>
              <a:t>Respond to media inquiries</a:t>
            </a:r>
          </a:p>
          <a:p>
            <a:r>
              <a:rPr lang="en-US" sz="2800" dirty="0"/>
              <a:t>Gather </a:t>
            </a:r>
            <a:r>
              <a:rPr lang="en-US" sz="2800" dirty="0" smtClean="0"/>
              <a:t>information</a:t>
            </a:r>
          </a:p>
          <a:p>
            <a:r>
              <a:rPr lang="en-US" sz="2800" dirty="0"/>
              <a:t>Disseminate information (update website, write press releases, social media)</a:t>
            </a:r>
          </a:p>
          <a:p>
            <a:r>
              <a:rPr lang="en-US" sz="2800" dirty="0" smtClean="0"/>
              <a:t>Coordinate press conferences/secure interpreter</a:t>
            </a:r>
          </a:p>
          <a:p>
            <a:r>
              <a:rPr lang="en-US" sz="2800" dirty="0" smtClean="0"/>
              <a:t>Monitor media</a:t>
            </a:r>
          </a:p>
          <a:p>
            <a:r>
              <a:rPr lang="en-US" sz="2800" dirty="0" smtClean="0"/>
              <a:t>Travel to affected area to support local EMAs and/or escort VIPs</a:t>
            </a:r>
          </a:p>
          <a:p>
            <a:r>
              <a:rPr lang="en-US" sz="2800" dirty="0" smtClean="0"/>
              <a:t>Respond to constituent inquires</a:t>
            </a:r>
          </a:p>
          <a:p>
            <a:r>
              <a:rPr lang="en-US" sz="2800" dirty="0" smtClean="0"/>
              <a:t>Photographer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4884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Narrow" pitchFamily="-111" charset="0"/>
              </a:defRPr>
            </a:lvl9pPr>
          </a:lstStyle>
          <a:p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JIC Duties</a:t>
            </a:r>
            <a:endParaRPr lang="en-US" sz="3600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00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10372</TotalTime>
  <Words>665</Words>
  <Application>Microsoft Macintosh PowerPoint</Application>
  <PresentationFormat>On-screen Show (4:3)</PresentationFormat>
  <Paragraphs>109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PowerPoint Presentation</vt:lpstr>
      <vt:lpstr>PowerPoint Presentation</vt:lpstr>
      <vt:lpstr>What is GEMA?</vt:lpstr>
      <vt:lpstr>PowerPoint Presentation</vt:lpstr>
      <vt:lpstr>PowerPoint Presentation</vt:lpstr>
      <vt:lpstr>During a Disaster or Emergency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Perception is Everything</vt:lpstr>
      <vt:lpstr>PowerPoint Presentation</vt:lpstr>
      <vt:lpstr>PowerPoint Presentation</vt:lpstr>
      <vt:lpstr>PowerPoint Presentation</vt:lpstr>
      <vt:lpstr>PowerPoint Presentation</vt:lpstr>
    </vt:vector>
  </TitlesOfParts>
  <Company>GEMA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Dená Brummer</dc:creator>
  <cp:lastModifiedBy>Lisa Janak Newman</cp:lastModifiedBy>
  <cp:revision>367</cp:revision>
  <cp:lastPrinted>2009-10-01T19:54:13Z</cp:lastPrinted>
  <dcterms:created xsi:type="dcterms:W3CDTF">2010-09-15T14:38:38Z</dcterms:created>
  <dcterms:modified xsi:type="dcterms:W3CDTF">2014-08-04T13:35:57Z</dcterms:modified>
</cp:coreProperties>
</file>